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  <p:embeddedFont>
      <p:font typeface="Work Sans Ligh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9" roundtripDataSignature="AMtx7mjAO4rX/1mksW7P6leVaUl5wzPe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WorkSans-bold.fntdata"/><Relationship Id="rId21" Type="http://schemas.openxmlformats.org/officeDocument/2006/relationships/font" Target="fonts/WorkSans-regular.fntdata"/><Relationship Id="rId24" Type="http://schemas.openxmlformats.org/officeDocument/2006/relationships/font" Target="fonts/WorkSans-boldItalic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WorkSansLight-bold.fntdata"/><Relationship Id="rId25" Type="http://schemas.openxmlformats.org/officeDocument/2006/relationships/font" Target="fonts/WorkSansLight-regular.fntdata"/><Relationship Id="rId28" Type="http://schemas.openxmlformats.org/officeDocument/2006/relationships/font" Target="fonts/WorkSansLight-boldItalic.fntdata"/><Relationship Id="rId27" Type="http://schemas.openxmlformats.org/officeDocument/2006/relationships/font" Target="fonts/WorkSans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8" name="Google Shape;18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c66d943566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g2c66d943566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4" name="Google Shape;20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p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f5331a6543_1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g1f5331a6543_1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e6d2005c51_4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e6d2005c51_4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2e6d2005c51_4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c66d943566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g2c66d943566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faz de usuario gráfica, Texto, Aplicación&#10;&#10;Descripción generada automáticamente" id="16" name="Google Shape;1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2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2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3" name="Google Shape;73;p2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18" name="Google Shape;1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cabezado de sección">
  <p:cSld name="1_Encabezado de secció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4" name="Google Shape;3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hyperlink" Target="https://drive.google.com/drive/folders/1h-6fREhqZ2WUvC2ZPufk6pEgvZExnz7m?usp=sharing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5.jpg"/><Relationship Id="rId5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/>
        </p:nvSpPr>
        <p:spPr>
          <a:xfrm>
            <a:off x="923875" y="2069600"/>
            <a:ext cx="63402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CO" sz="40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Sistema de monitoreo visual para un establecimiento</a:t>
            </a:r>
            <a:endParaRPr b="1" i="0" sz="4000" u="none" cap="none" strike="noStrik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02" name="Google Shape;102;p1"/>
          <p:cNvPicPr preferRelativeResize="0"/>
          <p:nvPr/>
        </p:nvPicPr>
        <p:blipFill rotWithShape="1">
          <a:blip r:embed="rId3">
            <a:alphaModFix/>
          </a:blip>
          <a:srcRect b="24010" l="23687" r="24172" t="24016"/>
          <a:stretch/>
        </p:blipFill>
        <p:spPr>
          <a:xfrm>
            <a:off x="7264075" y="1786350"/>
            <a:ext cx="3850124" cy="380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"/>
          <p:cNvSpPr txBox="1"/>
          <p:nvPr/>
        </p:nvSpPr>
        <p:spPr>
          <a:xfrm>
            <a:off x="807500" y="520050"/>
            <a:ext cx="81000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t/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lang="es-CO" sz="4400">
                <a:solidFill>
                  <a:srgbClr val="38AA00"/>
                </a:solidFill>
              </a:rPr>
              <a:t>Diagrama de clases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4"/>
          <p:cNvSpPr txBox="1"/>
          <p:nvPr/>
        </p:nvSpPr>
        <p:spPr>
          <a:xfrm>
            <a:off x="9128950" y="4060650"/>
            <a:ext cx="14136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4"/>
          <p:cNvSpPr txBox="1"/>
          <p:nvPr/>
        </p:nvSpPr>
        <p:spPr>
          <a:xfrm>
            <a:off x="597325" y="2349501"/>
            <a:ext cx="5832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4"/>
          <p:cNvSpPr txBox="1"/>
          <p:nvPr/>
        </p:nvSpPr>
        <p:spPr>
          <a:xfrm>
            <a:off x="527700" y="2314676"/>
            <a:ext cx="5832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p4"/>
          <p:cNvPicPr preferRelativeResize="0"/>
          <p:nvPr/>
        </p:nvPicPr>
        <p:blipFill rotWithShape="1">
          <a:blip r:embed="rId4">
            <a:alphaModFix/>
          </a:blip>
          <a:srcRect b="-27421" l="0" r="0" t="0"/>
          <a:stretch/>
        </p:blipFill>
        <p:spPr>
          <a:xfrm>
            <a:off x="264475" y="1850250"/>
            <a:ext cx="5626125" cy="405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90600" y="1850250"/>
            <a:ext cx="5216950" cy="42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c66d943566_0_52"/>
          <p:cNvSpPr txBox="1"/>
          <p:nvPr/>
        </p:nvSpPr>
        <p:spPr>
          <a:xfrm>
            <a:off x="705650" y="507450"/>
            <a:ext cx="64812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s-CO" sz="4400">
                <a:solidFill>
                  <a:srgbClr val="38AA00"/>
                </a:solidFill>
              </a:rPr>
              <a:t>Diagrama de despliegue</a:t>
            </a:r>
            <a:endParaRPr sz="4400">
              <a:solidFill>
                <a:srgbClr val="38AA00"/>
              </a:solidFill>
            </a:endParaRPr>
          </a:p>
        </p:txBody>
      </p:sp>
      <p:pic>
        <p:nvPicPr>
          <p:cNvPr id="201" name="Google Shape;201;g2c66d943566_0_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725" y="1301550"/>
            <a:ext cx="10972799" cy="498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206" name="Google Shape;20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2"/>
          <p:cNvCxnSpPr/>
          <p:nvPr/>
        </p:nvCxnSpPr>
        <p:spPr>
          <a:xfrm flipH="1" rot="10800000">
            <a:off x="4985399" y="3180134"/>
            <a:ext cx="2221200" cy="1890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9" name="Google Shape;109;p2"/>
          <p:cNvSpPr txBox="1"/>
          <p:nvPr/>
        </p:nvSpPr>
        <p:spPr>
          <a:xfrm>
            <a:off x="2954850" y="3463725"/>
            <a:ext cx="6282300" cy="25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Autores del proyecto:</a:t>
            </a:r>
            <a:endParaRPr b="0" i="0" sz="16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Jair Tellez </a:t>
            </a:r>
            <a:endParaRPr b="0" i="0" sz="16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Johana Rincon </a:t>
            </a:r>
            <a:endParaRPr b="0" i="0" sz="16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Lyahn Vargas</a:t>
            </a:r>
            <a:endParaRPr b="0" i="0" sz="16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Carol Rojas </a:t>
            </a:r>
            <a:endParaRPr b="0" i="0" sz="16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Andres Silva</a:t>
            </a:r>
            <a:endParaRPr b="0" i="0" sz="16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10" name="Google Shape;110;p2"/>
          <p:cNvSpPr txBox="1"/>
          <p:nvPr/>
        </p:nvSpPr>
        <p:spPr>
          <a:xfrm>
            <a:off x="4979850" y="2183225"/>
            <a:ext cx="2232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CO" sz="54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EMEN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3"/>
          <p:cNvCxnSpPr/>
          <p:nvPr/>
        </p:nvCxnSpPr>
        <p:spPr>
          <a:xfrm flipH="1" rot="10800000">
            <a:off x="1664774" y="1603584"/>
            <a:ext cx="2221200" cy="1890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7" name="Google Shape;117;p3"/>
          <p:cNvSpPr txBox="1"/>
          <p:nvPr/>
        </p:nvSpPr>
        <p:spPr>
          <a:xfrm>
            <a:off x="1152850" y="541050"/>
            <a:ext cx="4413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CO" sz="5400" u="none" cap="none" strike="noStrike">
                <a:solidFill>
                  <a:srgbClr val="38AA00"/>
                </a:solidFill>
                <a:latin typeface="Work Sans"/>
                <a:ea typeface="Work Sans"/>
                <a:cs typeface="Work Sans"/>
                <a:sym typeface="Work Sans"/>
              </a:rPr>
              <a:t>Índice</a:t>
            </a:r>
            <a:endParaRPr b="0" i="0" sz="1400" u="none" cap="none" strike="noStrike">
              <a:solidFill>
                <a:srgbClr val="38AA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3"/>
          <p:cNvSpPr txBox="1"/>
          <p:nvPr/>
        </p:nvSpPr>
        <p:spPr>
          <a:xfrm>
            <a:off x="3938275" y="3301212"/>
            <a:ext cx="1988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lang="es-CO" sz="1500">
                <a:solidFill>
                  <a:srgbClr val="38AA00"/>
                </a:solidFill>
              </a:rPr>
              <a:t>Caso de uso</a:t>
            </a:r>
            <a:r>
              <a:rPr b="0" i="0" lang="es-CO" sz="1500" u="none" cap="none" strike="noStrike">
                <a:solidFill>
                  <a:srgbClr val="38AA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4669075" y="2155251"/>
            <a:ext cx="526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CO" sz="4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0" i="0" sz="4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0" name="Google Shape;120;p3"/>
          <p:cNvCxnSpPr/>
          <p:nvPr/>
        </p:nvCxnSpPr>
        <p:spPr>
          <a:xfrm>
            <a:off x="4252074" y="3105772"/>
            <a:ext cx="1366200" cy="240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1" name="Google Shape;121;p3"/>
          <p:cNvSpPr txBox="1"/>
          <p:nvPr/>
        </p:nvSpPr>
        <p:spPr>
          <a:xfrm>
            <a:off x="6379438" y="3345974"/>
            <a:ext cx="1988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lang="es-CO" sz="1500">
                <a:solidFill>
                  <a:srgbClr val="38AA00"/>
                </a:solidFill>
              </a:rPr>
              <a:t>Modelo entidad-</a:t>
            </a:r>
            <a:r>
              <a:rPr lang="es-CO" sz="1500">
                <a:solidFill>
                  <a:srgbClr val="38AA00"/>
                </a:solidFill>
              </a:rPr>
              <a:t>relación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"/>
          <p:cNvSpPr txBox="1"/>
          <p:nvPr/>
        </p:nvSpPr>
        <p:spPr>
          <a:xfrm>
            <a:off x="7110238" y="2200013"/>
            <a:ext cx="526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CO" sz="4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0" i="0" sz="4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3" name="Google Shape;123;p3"/>
          <p:cNvCxnSpPr/>
          <p:nvPr/>
        </p:nvCxnSpPr>
        <p:spPr>
          <a:xfrm>
            <a:off x="6693237" y="3150535"/>
            <a:ext cx="1366200" cy="240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4" name="Google Shape;124;p3"/>
          <p:cNvSpPr txBox="1"/>
          <p:nvPr/>
        </p:nvSpPr>
        <p:spPr>
          <a:xfrm>
            <a:off x="8545925" y="3345974"/>
            <a:ext cx="1988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lang="es-CO" sz="1500">
                <a:solidFill>
                  <a:srgbClr val="38AA00"/>
                </a:solidFill>
              </a:rPr>
              <a:t>Modelo relacional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3"/>
          <p:cNvSpPr txBox="1"/>
          <p:nvPr/>
        </p:nvSpPr>
        <p:spPr>
          <a:xfrm>
            <a:off x="9276725" y="2200013"/>
            <a:ext cx="526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CO" sz="4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0" i="0" sz="4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6" name="Google Shape;126;p3"/>
          <p:cNvCxnSpPr/>
          <p:nvPr/>
        </p:nvCxnSpPr>
        <p:spPr>
          <a:xfrm>
            <a:off x="8859724" y="3150535"/>
            <a:ext cx="1366200" cy="240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7" name="Google Shape;127;p3"/>
          <p:cNvSpPr txBox="1"/>
          <p:nvPr/>
        </p:nvSpPr>
        <p:spPr>
          <a:xfrm>
            <a:off x="3099050" y="5516911"/>
            <a:ext cx="1988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lang="es-CO" sz="1500">
                <a:solidFill>
                  <a:srgbClr val="38AA00"/>
                </a:solidFill>
              </a:rPr>
              <a:t>Diccionario de datos</a:t>
            </a:r>
            <a:endParaRPr b="0" i="0" sz="1500" u="none" cap="none" strike="noStrike">
              <a:solidFill>
                <a:srgbClr val="38AA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t/>
            </a:r>
            <a:endParaRPr b="0" i="0" sz="1500" u="none" cap="none" strike="noStrike">
              <a:solidFill>
                <a:srgbClr val="38AA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"/>
          <p:cNvSpPr txBox="1"/>
          <p:nvPr/>
        </p:nvSpPr>
        <p:spPr>
          <a:xfrm>
            <a:off x="3829850" y="4370950"/>
            <a:ext cx="526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CO" sz="4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0" i="0" sz="4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9" name="Google Shape;129;p3"/>
          <p:cNvCxnSpPr/>
          <p:nvPr/>
        </p:nvCxnSpPr>
        <p:spPr>
          <a:xfrm>
            <a:off x="3412849" y="5321472"/>
            <a:ext cx="1366200" cy="240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p3"/>
          <p:cNvSpPr txBox="1"/>
          <p:nvPr/>
        </p:nvSpPr>
        <p:spPr>
          <a:xfrm>
            <a:off x="5239050" y="5516911"/>
            <a:ext cx="1988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b="0" i="0" lang="es-CO" sz="1500" u="none" cap="none" strike="noStrike">
                <a:solidFill>
                  <a:srgbClr val="38AA00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s-CO" sz="1500">
                <a:solidFill>
                  <a:srgbClr val="38AA00"/>
                </a:solidFill>
              </a:rPr>
              <a:t>iagrama de clases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"/>
          <p:cNvSpPr txBox="1"/>
          <p:nvPr/>
        </p:nvSpPr>
        <p:spPr>
          <a:xfrm>
            <a:off x="5969850" y="4370950"/>
            <a:ext cx="526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CO" sz="4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0" i="0" sz="4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2" name="Google Shape;132;p3"/>
          <p:cNvCxnSpPr/>
          <p:nvPr/>
        </p:nvCxnSpPr>
        <p:spPr>
          <a:xfrm>
            <a:off x="5552849" y="5321472"/>
            <a:ext cx="1366200" cy="240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3" name="Google Shape;133;p3"/>
          <p:cNvSpPr txBox="1"/>
          <p:nvPr/>
        </p:nvSpPr>
        <p:spPr>
          <a:xfrm>
            <a:off x="7955113" y="4370950"/>
            <a:ext cx="526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CO" sz="4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 b="0" i="0" sz="4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4" name="Google Shape;134;p3"/>
          <p:cNvCxnSpPr/>
          <p:nvPr/>
        </p:nvCxnSpPr>
        <p:spPr>
          <a:xfrm>
            <a:off x="7538111" y="5321472"/>
            <a:ext cx="1366200" cy="240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5" name="Google Shape;135;p3"/>
          <p:cNvSpPr txBox="1"/>
          <p:nvPr/>
        </p:nvSpPr>
        <p:spPr>
          <a:xfrm>
            <a:off x="1419050" y="3345987"/>
            <a:ext cx="1988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lang="es-CO" sz="1500">
                <a:solidFill>
                  <a:srgbClr val="38AA00"/>
                </a:solidFill>
              </a:rPr>
              <a:t>Fichas </a:t>
            </a:r>
            <a:r>
              <a:rPr lang="es-CO" sz="1500">
                <a:solidFill>
                  <a:srgbClr val="38AA00"/>
                </a:solidFill>
              </a:rPr>
              <a:t>técnicas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"/>
          <p:cNvSpPr txBox="1"/>
          <p:nvPr/>
        </p:nvSpPr>
        <p:spPr>
          <a:xfrm>
            <a:off x="2149850" y="2200026"/>
            <a:ext cx="526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CO" sz="4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0" i="0" sz="4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7" name="Google Shape;137;p3"/>
          <p:cNvCxnSpPr/>
          <p:nvPr/>
        </p:nvCxnSpPr>
        <p:spPr>
          <a:xfrm>
            <a:off x="1732849" y="3150547"/>
            <a:ext cx="1366200" cy="240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8" name="Google Shape;138;p3"/>
          <p:cNvSpPr txBox="1"/>
          <p:nvPr/>
        </p:nvSpPr>
        <p:spPr>
          <a:xfrm>
            <a:off x="7227150" y="5516924"/>
            <a:ext cx="1988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lang="es-CO" sz="1500">
                <a:solidFill>
                  <a:srgbClr val="38AA00"/>
                </a:solidFill>
              </a:rPr>
              <a:t>Diagrama de despliegue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b="0" i="0" lang="es-CO" sz="1500" u="none" cap="none" strike="noStrike">
                <a:solidFill>
                  <a:srgbClr val="38AA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"/>
          <p:cNvSpPr txBox="1"/>
          <p:nvPr/>
        </p:nvSpPr>
        <p:spPr>
          <a:xfrm>
            <a:off x="690750" y="2636250"/>
            <a:ext cx="54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6"/>
          <p:cNvSpPr txBox="1"/>
          <p:nvPr/>
        </p:nvSpPr>
        <p:spPr>
          <a:xfrm>
            <a:off x="0" y="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CO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6"/>
          <p:cNvSpPr txBox="1"/>
          <p:nvPr/>
        </p:nvSpPr>
        <p:spPr>
          <a:xfrm>
            <a:off x="690750" y="263525"/>
            <a:ext cx="47961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O" sz="3600">
                <a:solidFill>
                  <a:srgbClr val="38AA00"/>
                </a:solidFill>
              </a:rPr>
              <a:t>Fichas </a:t>
            </a:r>
            <a:r>
              <a:rPr lang="es-CO" sz="3600">
                <a:solidFill>
                  <a:srgbClr val="38AA00"/>
                </a:solidFill>
              </a:rPr>
              <a:t>Técnicas</a:t>
            </a:r>
            <a:endParaRPr b="0" i="0" sz="3600" u="none" cap="none" strike="noStrike">
              <a:solidFill>
                <a:srgbClr val="38AA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0000" y="879600"/>
            <a:ext cx="6828675" cy="563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f5331a6543_1_3"/>
          <p:cNvSpPr txBox="1"/>
          <p:nvPr/>
        </p:nvSpPr>
        <p:spPr>
          <a:xfrm>
            <a:off x="6057275" y="2020650"/>
            <a:ext cx="59709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/>
              <a:t>Ejemplos de casos de uso en el caso que quieras quieras ver mas detallado:</a:t>
            </a:r>
            <a:br>
              <a:rPr lang="es-CO"/>
            </a:br>
            <a:br>
              <a:rPr lang="es-CO"/>
            </a:br>
            <a:r>
              <a:rPr lang="es-CO" u="sng">
                <a:solidFill>
                  <a:schemeClr val="hlink"/>
                </a:solidFill>
                <a:hlinkClick r:id="rId4"/>
              </a:rPr>
              <a:t>https://drive.google.com/drive/folders/1h-6fREhqZ2WUvC2ZPufk6pEgvZExnz7m?usp=sharing</a:t>
            </a:r>
            <a:br>
              <a:rPr lang="es-CO"/>
            </a:br>
            <a:br>
              <a:rPr lang="es-CO"/>
            </a:br>
            <a:endParaRPr b="0" i="0" sz="14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1f5331a6543_1_3"/>
          <p:cNvSpPr txBox="1"/>
          <p:nvPr/>
        </p:nvSpPr>
        <p:spPr>
          <a:xfrm>
            <a:off x="0" y="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CO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g1f5331a6543_1_3"/>
          <p:cNvSpPr txBox="1"/>
          <p:nvPr/>
        </p:nvSpPr>
        <p:spPr>
          <a:xfrm>
            <a:off x="690750" y="263525"/>
            <a:ext cx="47961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O" sz="3600">
                <a:solidFill>
                  <a:srgbClr val="38AA00"/>
                </a:solidFill>
              </a:rPr>
              <a:t>Casos de uso</a:t>
            </a:r>
            <a:endParaRPr b="0" i="0" sz="3600" u="none" cap="none" strike="noStrike">
              <a:solidFill>
                <a:srgbClr val="38AA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g1f5331a6543_1_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84803" y="4061050"/>
            <a:ext cx="1715850" cy="171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1f5331a6543_1_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254275"/>
            <a:ext cx="6057275" cy="495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e6d2005c51_4_2"/>
          <p:cNvSpPr txBox="1"/>
          <p:nvPr/>
        </p:nvSpPr>
        <p:spPr>
          <a:xfrm>
            <a:off x="1202125" y="108400"/>
            <a:ext cx="72807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400">
                <a:solidFill>
                  <a:srgbClr val="38AA00"/>
                </a:solidFill>
              </a:rPr>
              <a:t>Diagrama casos de usos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2" name="Google Shape;162;g2e6d2005c51_4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1750" y="1224175"/>
            <a:ext cx="7712325" cy="533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"/>
          <p:cNvSpPr txBox="1"/>
          <p:nvPr/>
        </p:nvSpPr>
        <p:spPr>
          <a:xfrm>
            <a:off x="705650" y="1935900"/>
            <a:ext cx="6944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8"/>
          <p:cNvSpPr txBox="1"/>
          <p:nvPr/>
        </p:nvSpPr>
        <p:spPr>
          <a:xfrm>
            <a:off x="1048225" y="283925"/>
            <a:ext cx="64812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lang="es-CO" sz="4400">
                <a:solidFill>
                  <a:srgbClr val="38AA00"/>
                </a:solidFill>
              </a:rPr>
              <a:t>Modelo Entidad-Relación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t/>
            </a:r>
            <a:endParaRPr sz="4400">
              <a:solidFill>
                <a:srgbClr val="38AA00"/>
              </a:solidFill>
            </a:endParaRPr>
          </a:p>
        </p:txBody>
      </p:sp>
      <p:pic>
        <p:nvPicPr>
          <p:cNvPr id="169" name="Google Shape;169;p8"/>
          <p:cNvPicPr preferRelativeResize="0"/>
          <p:nvPr/>
        </p:nvPicPr>
        <p:blipFill rotWithShape="1">
          <a:blip r:embed="rId4">
            <a:alphaModFix/>
          </a:blip>
          <a:srcRect b="24010" l="23687" r="24172" t="24016"/>
          <a:stretch/>
        </p:blipFill>
        <p:spPr>
          <a:xfrm>
            <a:off x="11316750" y="5856750"/>
            <a:ext cx="830477" cy="82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1498" y="1452537"/>
            <a:ext cx="6481201" cy="4955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"/>
          <p:cNvSpPr txBox="1"/>
          <p:nvPr/>
        </p:nvSpPr>
        <p:spPr>
          <a:xfrm>
            <a:off x="882450" y="1731575"/>
            <a:ext cx="51936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2393175" y="185650"/>
            <a:ext cx="68124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s-CO" sz="4400">
                <a:solidFill>
                  <a:srgbClr val="38AA00"/>
                </a:solidFill>
              </a:rPr>
              <a:t>Modelo relacional</a:t>
            </a:r>
            <a:endParaRPr sz="4400">
              <a:solidFill>
                <a:srgbClr val="38AA00"/>
              </a:solidFill>
            </a:endParaRPr>
          </a:p>
        </p:txBody>
      </p:sp>
      <p:sp>
        <p:nvSpPr>
          <p:cNvPr id="177" name="Google Shape;177;p5"/>
          <p:cNvSpPr txBox="1"/>
          <p:nvPr/>
        </p:nvSpPr>
        <p:spPr>
          <a:xfrm>
            <a:off x="615250" y="1878875"/>
            <a:ext cx="4964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8950" y="831925"/>
            <a:ext cx="8136431" cy="597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66d943566_0_8"/>
          <p:cNvSpPr txBox="1"/>
          <p:nvPr/>
        </p:nvSpPr>
        <p:spPr>
          <a:xfrm>
            <a:off x="850425" y="1773050"/>
            <a:ext cx="4462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2c66d943566_0_8"/>
          <p:cNvSpPr txBox="1"/>
          <p:nvPr/>
        </p:nvSpPr>
        <p:spPr>
          <a:xfrm>
            <a:off x="705650" y="507450"/>
            <a:ext cx="64812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s-CO" sz="4400">
                <a:solidFill>
                  <a:srgbClr val="38AA00"/>
                </a:solidFill>
              </a:rPr>
              <a:t>Diccionario de datos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g2c66d943566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53175"/>
            <a:ext cx="11650044" cy="442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